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erriweather-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erriweather-italic.fntdata"/><Relationship Id="rId12" Type="http://schemas.openxmlformats.org/officeDocument/2006/relationships/slide" Target="slides/slide7.xml"/><Relationship Id="rId34" Type="http://schemas.openxmlformats.org/officeDocument/2006/relationships/font" Target="fonts/Merriweather-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erriweath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ee29262c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ee29262c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ee29262c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ee29262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Roboto"/>
                <a:ea typeface="Roboto"/>
                <a:cs typeface="Roboto"/>
                <a:sym typeface="Roboto"/>
              </a:rPr>
              <a:t>Poco seguros</a:t>
            </a:r>
            <a:endParaRPr b="1" sz="2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Verter agua sobre un tanque de gas:</a:t>
            </a:r>
            <a:endParaRPr b="1" sz="1600">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Consiste en derramar agua en el tanque de gas y al esperar un tiempo, la parte superior estará seca mientras que la parte inferior con gas permanecerá húmeda. La porción húmeda, será la que indique la cantidad de gas que queda en el cilindro</a:t>
            </a:r>
            <a:endParaRPr sz="1600">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Llama en la base del cilindro</a:t>
            </a:r>
            <a:endParaRPr b="1" sz="1600">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ee29262c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ee29262c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Poco seguros</a:t>
            </a:r>
            <a:endParaRPr b="1" sz="20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Verter agua sobre un tanque de gas:</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lang="en" sz="1600">
                <a:solidFill>
                  <a:schemeClr val="dk1"/>
                </a:solidFill>
                <a:latin typeface="Roboto"/>
                <a:ea typeface="Roboto"/>
                <a:cs typeface="Roboto"/>
                <a:sym typeface="Roboto"/>
              </a:rPr>
              <a:t>Consiste en derramar agua en el tanque de gas y al esperar un tiempo, la parte superior estará seca mientras que la parte inferior con gas permanecerá húmeda. La porción húmeda, será la que indique la cantidad de gas que queda en el cilindro</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Llama en la base del cilindro</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ee29262c2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ee29262c2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ee29262c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ee29262c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273050" lvl="0" marL="457200" rtl="0" algn="l">
              <a:spcBef>
                <a:spcPts val="0"/>
              </a:spcBef>
              <a:spcAft>
                <a:spcPts val="0"/>
              </a:spcAft>
              <a:buClr>
                <a:schemeClr val="dk1"/>
              </a:buClr>
              <a:buSzPts val="700"/>
              <a:buFont typeface="Roboto"/>
              <a:buAutoNum type="arabicPeriod"/>
            </a:pPr>
            <a:r>
              <a:rPr lang="en" sz="700">
                <a:solidFill>
                  <a:schemeClr val="dk1"/>
                </a:solidFill>
                <a:latin typeface="Roboto"/>
                <a:ea typeface="Roboto"/>
                <a:cs typeface="Roboto"/>
                <a:sym typeface="Roboto"/>
              </a:rPr>
              <a:t>Norgas y sus marcas gaseras.</a:t>
            </a:r>
            <a:endParaRPr sz="700">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700">
              <a:solidFill>
                <a:schemeClr val="dk1"/>
              </a:solidFill>
              <a:latin typeface="Roboto"/>
              <a:ea typeface="Roboto"/>
              <a:cs typeface="Roboto"/>
              <a:sym typeface="Roboto"/>
            </a:endParaRPr>
          </a:p>
          <a:p>
            <a:pPr indent="-273050" lvl="0" marL="457200" rtl="0" algn="l">
              <a:spcBef>
                <a:spcPts val="0"/>
              </a:spcBef>
              <a:spcAft>
                <a:spcPts val="0"/>
              </a:spcAft>
              <a:buClr>
                <a:schemeClr val="dk1"/>
              </a:buClr>
              <a:buSzPts val="700"/>
              <a:buFont typeface="Roboto"/>
              <a:buAutoNum type="arabicPeriod"/>
            </a:pPr>
            <a:r>
              <a:rPr lang="en" sz="700">
                <a:solidFill>
                  <a:schemeClr val="dk1"/>
                </a:solidFill>
                <a:latin typeface="Roboto"/>
                <a:ea typeface="Roboto"/>
                <a:cs typeface="Roboto"/>
                <a:sym typeface="Roboto"/>
              </a:rPr>
              <a:t>CINSA y COTRANSCOL.</a:t>
            </a:r>
            <a:endParaRPr sz="700">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sz="700">
              <a:solidFill>
                <a:schemeClr val="dk1"/>
              </a:solidFill>
              <a:latin typeface="Roboto"/>
              <a:ea typeface="Roboto"/>
              <a:cs typeface="Roboto"/>
              <a:sym typeface="Roboto"/>
            </a:endParaRPr>
          </a:p>
          <a:p>
            <a:pPr indent="-273050" lvl="0" marL="457200" rtl="0" algn="l">
              <a:spcBef>
                <a:spcPts val="0"/>
              </a:spcBef>
              <a:spcAft>
                <a:spcPts val="0"/>
              </a:spcAft>
              <a:buClr>
                <a:schemeClr val="dk1"/>
              </a:buClr>
              <a:buSzPts val="700"/>
              <a:buFont typeface="Roboto"/>
              <a:buAutoNum type="arabicPeriod"/>
            </a:pPr>
            <a:r>
              <a:rPr lang="en" sz="700">
                <a:solidFill>
                  <a:schemeClr val="dk1"/>
                </a:solidFill>
                <a:latin typeface="Roboto"/>
                <a:ea typeface="Roboto"/>
                <a:cs typeface="Roboto"/>
                <a:sym typeface="Roboto"/>
              </a:rPr>
              <a:t>Minenergía y CREG.</a:t>
            </a:r>
            <a:endParaRPr sz="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ee29262c2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ee29262c2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ee29262c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ee29262c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ee29262c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ee29262c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ee29262c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ee29262c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ee29262c2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ee29262c2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ee29262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ee29262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ee29262c2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ee29262c2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ee29262c2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ee29262c2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a2378ed6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a2378ed6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ee29262c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ee29262c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ee29262c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ee29262c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ee29262c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ee29262c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ee29262c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ee29262c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ee29262c2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ee29262c2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ee29262c2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ee29262c2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ee29262c2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ee29262c2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ee29262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ee29262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minenergia.gov.co/gas-licuado-de-petroleo-glp-1" TargetMode="External"/><Relationship Id="rId4" Type="http://schemas.openxmlformats.org/officeDocument/2006/relationships/hyperlink" Target="https://www.textoscientificos.com/petroleo/gas-licuado-petroleo/almacenamiento-transporte#:~:text=El%20almacenamiento%20del%20gas%20licuado,refrigerado%2C%20parcial%20presurizado%20del%20producto." TargetMode="External"/><Relationship Id="rId5" Type="http://schemas.openxmlformats.org/officeDocument/2006/relationships/hyperlink" Target="https://agas.do/index.php/el-glp/manejo-seguro-del-glp" TargetMode="External"/><Relationship Id="rId6" Type="http://schemas.openxmlformats.org/officeDocument/2006/relationships/hyperlink" Target="https://www.portafolio.co/contenido-patrocinado/la-importancia-del-glp-para-la-industria-comercio-y-hogares-del-pais-54207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508875" y="699925"/>
            <a:ext cx="6232200" cy="15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700">
                <a:latin typeface="Arial"/>
                <a:ea typeface="Arial"/>
                <a:cs typeface="Arial"/>
                <a:sym typeface="Arial"/>
              </a:rPr>
              <a:t>PIP Introductorio:</a:t>
            </a:r>
            <a:endParaRPr b="1" sz="4700">
              <a:latin typeface="Arial"/>
              <a:ea typeface="Arial"/>
              <a:cs typeface="Arial"/>
              <a:sym typeface="Arial"/>
            </a:endParaRPr>
          </a:p>
          <a:p>
            <a:pPr indent="0" lvl="0" marL="0" rtl="0" algn="l">
              <a:spcBef>
                <a:spcPts val="0"/>
              </a:spcBef>
              <a:spcAft>
                <a:spcPts val="0"/>
              </a:spcAft>
              <a:buNone/>
            </a:pPr>
            <a:r>
              <a:rPr b="1" lang="en" sz="4700">
                <a:latin typeface="Arial"/>
                <a:ea typeface="Arial"/>
                <a:cs typeface="Arial"/>
                <a:sym typeface="Arial"/>
              </a:rPr>
              <a:t>NORGAS-COLGAS</a:t>
            </a:r>
            <a:endParaRPr b="1" sz="4700">
              <a:latin typeface="Arial"/>
              <a:ea typeface="Arial"/>
              <a:cs typeface="Arial"/>
              <a:sym typeface="Arial"/>
            </a:endParaRPr>
          </a:p>
        </p:txBody>
      </p:sp>
      <p:sp>
        <p:nvSpPr>
          <p:cNvPr id="65" name="Google Shape;65;p13"/>
          <p:cNvSpPr txBox="1"/>
          <p:nvPr>
            <p:ph idx="1" type="subTitle"/>
          </p:nvPr>
        </p:nvSpPr>
        <p:spPr>
          <a:xfrm>
            <a:off x="5998025" y="3291675"/>
            <a:ext cx="2839800" cy="120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latin typeface="Arial"/>
                <a:ea typeface="Arial"/>
                <a:cs typeface="Arial"/>
                <a:sym typeface="Arial"/>
              </a:rPr>
              <a:t>Edwin Andrés Calvo</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Juan José Restrepo Rosero</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Santiago Hurtado Bustos</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Jennifer Lopez Grajales</a:t>
            </a:r>
            <a:endParaRPr>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Arial"/>
                <a:ea typeface="Arial"/>
                <a:cs typeface="Arial"/>
                <a:sym typeface="Arial"/>
              </a:rPr>
              <a:t>Métodos de medición</a:t>
            </a:r>
            <a:endParaRPr sz="4200">
              <a:solidFill>
                <a:srgbClr val="FFFFFF"/>
              </a:solidFill>
              <a:latin typeface="Arial"/>
              <a:ea typeface="Arial"/>
              <a:cs typeface="Arial"/>
              <a:sym typeface="Arial"/>
            </a:endParaRPr>
          </a:p>
        </p:txBody>
      </p:sp>
      <p:sp>
        <p:nvSpPr>
          <p:cNvPr id="128" name="Google Shape;128;p22"/>
          <p:cNvSpPr txBox="1"/>
          <p:nvPr/>
        </p:nvSpPr>
        <p:spPr>
          <a:xfrm>
            <a:off x="311725" y="1338000"/>
            <a:ext cx="89001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Seguros</a:t>
            </a:r>
            <a:endParaRPr b="1" sz="2000"/>
          </a:p>
          <a:p>
            <a:pPr indent="0" lvl="0" marL="0" rtl="0" algn="l">
              <a:spcBef>
                <a:spcPts val="0"/>
              </a:spcBef>
              <a:spcAft>
                <a:spcPts val="0"/>
              </a:spcAft>
              <a:buNone/>
            </a:pPr>
            <a:r>
              <a:t/>
            </a:r>
            <a:endParaRPr b="1" sz="1600"/>
          </a:p>
          <a:p>
            <a:pPr indent="457200" lvl="0" marL="0" rtl="0" algn="l">
              <a:spcBef>
                <a:spcPts val="0"/>
              </a:spcBef>
              <a:spcAft>
                <a:spcPts val="0"/>
              </a:spcAft>
              <a:buNone/>
            </a:pPr>
            <a:r>
              <a:rPr b="1" lang="en" sz="1600"/>
              <a:t>Por ultrasonido			    Por temperatura			  Mediante una báscula</a:t>
            </a:r>
            <a:endParaRPr b="1" sz="1600"/>
          </a:p>
          <a:p>
            <a:pPr indent="0" lvl="0" marL="457200" rtl="0" algn="l">
              <a:spcBef>
                <a:spcPts val="0"/>
              </a:spcBef>
              <a:spcAft>
                <a:spcPts val="0"/>
              </a:spcAft>
              <a:buNone/>
            </a:pPr>
            <a:r>
              <a:t/>
            </a:r>
            <a:endParaRPr sz="1600"/>
          </a:p>
        </p:txBody>
      </p:sp>
      <p:pic>
        <p:nvPicPr>
          <p:cNvPr id="129" name="Google Shape;129;p22"/>
          <p:cNvPicPr preferRelativeResize="0"/>
          <p:nvPr/>
        </p:nvPicPr>
        <p:blipFill>
          <a:blip r:embed="rId3">
            <a:alphaModFix/>
          </a:blip>
          <a:stretch>
            <a:fillRect/>
          </a:stretch>
        </p:blipFill>
        <p:spPr>
          <a:xfrm>
            <a:off x="391225" y="2654100"/>
            <a:ext cx="2765475" cy="2011650"/>
          </a:xfrm>
          <a:prstGeom prst="rect">
            <a:avLst/>
          </a:prstGeom>
          <a:noFill/>
          <a:ln cap="flat" cmpd="sng" w="9525">
            <a:solidFill>
              <a:srgbClr val="000000"/>
            </a:solidFill>
            <a:prstDash val="solid"/>
            <a:round/>
            <a:headEnd len="sm" w="sm" type="none"/>
            <a:tailEnd len="sm" w="sm" type="none"/>
          </a:ln>
        </p:spPr>
      </p:pic>
      <p:pic>
        <p:nvPicPr>
          <p:cNvPr id="130" name="Google Shape;130;p22"/>
          <p:cNvPicPr preferRelativeResize="0"/>
          <p:nvPr/>
        </p:nvPicPr>
        <p:blipFill>
          <a:blip r:embed="rId4">
            <a:alphaModFix/>
          </a:blip>
          <a:stretch>
            <a:fillRect/>
          </a:stretch>
        </p:blipFill>
        <p:spPr>
          <a:xfrm>
            <a:off x="3589125" y="2612175"/>
            <a:ext cx="2095500" cy="2095500"/>
          </a:xfrm>
          <a:prstGeom prst="rect">
            <a:avLst/>
          </a:prstGeom>
          <a:noFill/>
          <a:ln cap="flat" cmpd="sng" w="9525">
            <a:solidFill>
              <a:srgbClr val="000000"/>
            </a:solidFill>
            <a:prstDash val="solid"/>
            <a:round/>
            <a:headEnd len="sm" w="sm" type="none"/>
            <a:tailEnd len="sm" w="sm" type="none"/>
          </a:ln>
        </p:spPr>
      </p:pic>
      <p:pic>
        <p:nvPicPr>
          <p:cNvPr id="131" name="Google Shape;131;p22"/>
          <p:cNvPicPr preferRelativeResize="0"/>
          <p:nvPr/>
        </p:nvPicPr>
        <p:blipFill>
          <a:blip r:embed="rId5">
            <a:alphaModFix/>
          </a:blip>
          <a:stretch>
            <a:fillRect/>
          </a:stretch>
        </p:blipFill>
        <p:spPr>
          <a:xfrm>
            <a:off x="6426875" y="2525325"/>
            <a:ext cx="2269200" cy="2269200"/>
          </a:xfrm>
          <a:prstGeom prst="rect">
            <a:avLst/>
          </a:prstGeom>
          <a:noFill/>
          <a:ln cap="flat" cmpd="sng" w="9525">
            <a:solidFill>
              <a:srgbClr val="000000"/>
            </a:solidFill>
            <a:prstDash val="solid"/>
            <a:round/>
            <a:headEnd len="sm" w="sm" type="none"/>
            <a:tailEnd len="sm" w="sm" type="none"/>
          </a:ln>
        </p:spPr>
      </p:pic>
      <p:sp>
        <p:nvSpPr>
          <p:cNvPr id="132" name="Google Shape;132;p22"/>
          <p:cNvSpPr txBox="1"/>
          <p:nvPr/>
        </p:nvSpPr>
        <p:spPr>
          <a:xfrm>
            <a:off x="6426875" y="4794525"/>
            <a:ext cx="240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Fuente: </a:t>
            </a:r>
            <a:r>
              <a:rPr lang="en" sz="1100">
                <a:highlight>
                  <a:srgbClr val="FFFFFF"/>
                </a:highlight>
              </a:rPr>
              <a:t>Amazon</a:t>
            </a:r>
            <a:endParaRPr sz="900">
              <a:latin typeface="Roboto"/>
              <a:ea typeface="Roboto"/>
              <a:cs typeface="Roboto"/>
              <a:sym typeface="Roboto"/>
            </a:endParaRPr>
          </a:p>
        </p:txBody>
      </p:sp>
      <p:sp>
        <p:nvSpPr>
          <p:cNvPr id="133" name="Google Shape;133;p22"/>
          <p:cNvSpPr txBox="1"/>
          <p:nvPr/>
        </p:nvSpPr>
        <p:spPr>
          <a:xfrm>
            <a:off x="3589125" y="4707675"/>
            <a:ext cx="240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Fuente: </a:t>
            </a:r>
            <a:r>
              <a:rPr lang="en" sz="1100">
                <a:highlight>
                  <a:srgbClr val="FFFFFF"/>
                </a:highlight>
              </a:rPr>
              <a:t>Amazon</a:t>
            </a:r>
            <a:endParaRPr sz="900">
              <a:latin typeface="Roboto"/>
              <a:ea typeface="Roboto"/>
              <a:cs typeface="Roboto"/>
              <a:sym typeface="Roboto"/>
            </a:endParaRPr>
          </a:p>
        </p:txBody>
      </p:sp>
      <p:sp>
        <p:nvSpPr>
          <p:cNvPr id="134" name="Google Shape;134;p22"/>
          <p:cNvSpPr txBox="1"/>
          <p:nvPr/>
        </p:nvSpPr>
        <p:spPr>
          <a:xfrm>
            <a:off x="391225" y="4665750"/>
            <a:ext cx="240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Fuente: </a:t>
            </a:r>
            <a:r>
              <a:rPr lang="en" sz="1100">
                <a:highlight>
                  <a:srgbClr val="FFFFFF"/>
                </a:highlight>
              </a:rPr>
              <a:t>Katronic</a:t>
            </a:r>
            <a:endParaRPr sz="9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Arial"/>
                <a:ea typeface="Arial"/>
                <a:cs typeface="Arial"/>
                <a:sym typeface="Arial"/>
              </a:rPr>
              <a:t>Métodos de medición</a:t>
            </a:r>
            <a:endParaRPr sz="4200">
              <a:solidFill>
                <a:srgbClr val="FFFFFF"/>
              </a:solidFill>
              <a:latin typeface="Arial"/>
              <a:ea typeface="Arial"/>
              <a:cs typeface="Arial"/>
              <a:sym typeface="Arial"/>
            </a:endParaRPr>
          </a:p>
        </p:txBody>
      </p:sp>
      <p:sp>
        <p:nvSpPr>
          <p:cNvPr id="140" name="Google Shape;140;p23"/>
          <p:cNvSpPr txBox="1"/>
          <p:nvPr/>
        </p:nvSpPr>
        <p:spPr>
          <a:xfrm>
            <a:off x="311725" y="1338000"/>
            <a:ext cx="8520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Poco </a:t>
            </a:r>
            <a:r>
              <a:rPr b="1" lang="en" sz="1900"/>
              <a:t>seguros</a:t>
            </a:r>
            <a:endParaRPr b="1" sz="19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V</a:t>
            </a:r>
            <a:r>
              <a:rPr b="1" lang="en" sz="1500"/>
              <a:t>erter agua sobre un tanque de gas      Llama en la base del cilindro       Sacudir el cilindro</a:t>
            </a:r>
            <a:endParaRPr b="1" sz="1500"/>
          </a:p>
          <a:p>
            <a:pPr indent="0" lvl="0" marL="45720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p:txBody>
      </p:sp>
      <p:pic>
        <p:nvPicPr>
          <p:cNvPr id="141" name="Google Shape;141;p23"/>
          <p:cNvPicPr preferRelativeResize="0"/>
          <p:nvPr/>
        </p:nvPicPr>
        <p:blipFill>
          <a:blip r:embed="rId3">
            <a:alphaModFix/>
          </a:blip>
          <a:stretch>
            <a:fillRect/>
          </a:stretch>
        </p:blipFill>
        <p:spPr>
          <a:xfrm>
            <a:off x="986388" y="2326250"/>
            <a:ext cx="1838325" cy="2486025"/>
          </a:xfrm>
          <a:prstGeom prst="rect">
            <a:avLst/>
          </a:prstGeom>
          <a:noFill/>
          <a:ln cap="flat" cmpd="sng" w="9525">
            <a:solidFill>
              <a:srgbClr val="000000"/>
            </a:solidFill>
            <a:prstDash val="solid"/>
            <a:round/>
            <a:headEnd len="sm" w="sm" type="none"/>
            <a:tailEnd len="sm" w="sm" type="none"/>
          </a:ln>
        </p:spPr>
      </p:pic>
      <p:pic>
        <p:nvPicPr>
          <p:cNvPr id="142" name="Google Shape;142;p23"/>
          <p:cNvPicPr preferRelativeResize="0"/>
          <p:nvPr/>
        </p:nvPicPr>
        <p:blipFill>
          <a:blip r:embed="rId4">
            <a:alphaModFix/>
          </a:blip>
          <a:stretch>
            <a:fillRect/>
          </a:stretch>
        </p:blipFill>
        <p:spPr>
          <a:xfrm>
            <a:off x="4049350" y="2326250"/>
            <a:ext cx="2318233" cy="2512449"/>
          </a:xfrm>
          <a:prstGeom prst="rect">
            <a:avLst/>
          </a:prstGeom>
          <a:noFill/>
          <a:ln cap="flat" cmpd="sng" w="9525">
            <a:solidFill>
              <a:srgbClr val="000000"/>
            </a:solidFill>
            <a:prstDash val="solid"/>
            <a:round/>
            <a:headEnd len="sm" w="sm" type="none"/>
            <a:tailEnd len="sm" w="sm" type="none"/>
          </a:ln>
        </p:spPr>
      </p:pic>
      <p:pic>
        <p:nvPicPr>
          <p:cNvPr id="143" name="Google Shape;143;p23"/>
          <p:cNvPicPr preferRelativeResize="0"/>
          <p:nvPr/>
        </p:nvPicPr>
        <p:blipFill>
          <a:blip r:embed="rId5">
            <a:alphaModFix/>
          </a:blip>
          <a:stretch>
            <a:fillRect/>
          </a:stretch>
        </p:blipFill>
        <p:spPr>
          <a:xfrm>
            <a:off x="6809125" y="2427250"/>
            <a:ext cx="2023200" cy="2411450"/>
          </a:xfrm>
          <a:prstGeom prst="rect">
            <a:avLst/>
          </a:prstGeom>
          <a:noFill/>
          <a:ln cap="flat" cmpd="sng" w="9525">
            <a:solidFill>
              <a:srgbClr val="000000"/>
            </a:solidFill>
            <a:prstDash val="solid"/>
            <a:round/>
            <a:headEnd len="sm" w="sm" type="none"/>
            <a:tailEnd len="sm" w="sm" type="none"/>
          </a:ln>
        </p:spPr>
      </p:pic>
      <p:sp>
        <p:nvSpPr>
          <p:cNvPr id="144" name="Google Shape;144;p23"/>
          <p:cNvSpPr txBox="1"/>
          <p:nvPr/>
        </p:nvSpPr>
        <p:spPr>
          <a:xfrm>
            <a:off x="893375" y="4812275"/>
            <a:ext cx="175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FFFFF"/>
                </a:highlight>
              </a:rPr>
              <a:t>Fuente: </a:t>
            </a:r>
            <a:r>
              <a:rPr lang="en" sz="1100">
                <a:highlight>
                  <a:srgbClr val="FFFFFF"/>
                </a:highlight>
              </a:rPr>
              <a:t>butano24</a:t>
            </a:r>
            <a:endParaRPr sz="900"/>
          </a:p>
        </p:txBody>
      </p:sp>
      <p:sp>
        <p:nvSpPr>
          <p:cNvPr id="145" name="Google Shape;145;p23"/>
          <p:cNvSpPr txBox="1"/>
          <p:nvPr/>
        </p:nvSpPr>
        <p:spPr>
          <a:xfrm>
            <a:off x="4049350" y="4812275"/>
            <a:ext cx="175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FFFFF"/>
                </a:highlight>
              </a:rPr>
              <a:t>Fuente: butano24</a:t>
            </a:r>
            <a:endParaRPr sz="900"/>
          </a:p>
        </p:txBody>
      </p:sp>
      <p:sp>
        <p:nvSpPr>
          <p:cNvPr id="146" name="Google Shape;146;p23"/>
          <p:cNvSpPr txBox="1"/>
          <p:nvPr/>
        </p:nvSpPr>
        <p:spPr>
          <a:xfrm>
            <a:off x="6809125" y="4812275"/>
            <a:ext cx="175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FFFFF"/>
                </a:highlight>
              </a:rPr>
              <a:t>Fuente: hinative</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Arial"/>
                <a:ea typeface="Arial"/>
                <a:cs typeface="Arial"/>
                <a:sym typeface="Arial"/>
              </a:rPr>
              <a:t>Cultura ciudadana</a:t>
            </a:r>
            <a:endParaRPr sz="4200">
              <a:solidFill>
                <a:srgbClr val="FFFFFF"/>
              </a:solidFill>
              <a:latin typeface="Arial"/>
              <a:ea typeface="Arial"/>
              <a:cs typeface="Arial"/>
              <a:sym typeface="Arial"/>
            </a:endParaRPr>
          </a:p>
        </p:txBody>
      </p:sp>
      <p:sp>
        <p:nvSpPr>
          <p:cNvPr id="152" name="Google Shape;152;p24"/>
          <p:cNvSpPr txBox="1"/>
          <p:nvPr/>
        </p:nvSpPr>
        <p:spPr>
          <a:xfrm>
            <a:off x="311725" y="1338000"/>
            <a:ext cx="85206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Recargas y ventas de cilindros de GLP no reguladas</a:t>
            </a:r>
            <a:endParaRPr b="1" sz="2000"/>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p:txBody>
      </p:sp>
      <p:pic>
        <p:nvPicPr>
          <p:cNvPr id="153" name="Google Shape;153;p24"/>
          <p:cNvPicPr preferRelativeResize="0"/>
          <p:nvPr/>
        </p:nvPicPr>
        <p:blipFill>
          <a:blip r:embed="rId3">
            <a:alphaModFix/>
          </a:blip>
          <a:stretch>
            <a:fillRect/>
          </a:stretch>
        </p:blipFill>
        <p:spPr>
          <a:xfrm>
            <a:off x="415400" y="1893650"/>
            <a:ext cx="3356775" cy="2911075"/>
          </a:xfrm>
          <a:prstGeom prst="rect">
            <a:avLst/>
          </a:prstGeom>
          <a:noFill/>
          <a:ln cap="flat" cmpd="sng" w="9525">
            <a:solidFill>
              <a:srgbClr val="000000"/>
            </a:solidFill>
            <a:prstDash val="solid"/>
            <a:round/>
            <a:headEnd len="sm" w="sm" type="none"/>
            <a:tailEnd len="sm" w="sm" type="none"/>
          </a:ln>
        </p:spPr>
      </p:pic>
      <p:pic>
        <p:nvPicPr>
          <p:cNvPr id="154" name="Google Shape;154;p24"/>
          <p:cNvPicPr preferRelativeResize="0"/>
          <p:nvPr/>
        </p:nvPicPr>
        <p:blipFill>
          <a:blip r:embed="rId4">
            <a:alphaModFix/>
          </a:blip>
          <a:stretch>
            <a:fillRect/>
          </a:stretch>
        </p:blipFill>
        <p:spPr>
          <a:xfrm>
            <a:off x="4885525" y="1923312"/>
            <a:ext cx="3946800" cy="2851750"/>
          </a:xfrm>
          <a:prstGeom prst="rect">
            <a:avLst/>
          </a:prstGeom>
          <a:noFill/>
          <a:ln cap="flat" cmpd="sng" w="9525">
            <a:solidFill>
              <a:srgbClr val="000000"/>
            </a:solidFill>
            <a:prstDash val="solid"/>
            <a:round/>
            <a:headEnd len="sm" w="sm" type="none"/>
            <a:tailEnd len="sm" w="sm" type="none"/>
          </a:ln>
        </p:spPr>
      </p:pic>
      <p:sp>
        <p:nvSpPr>
          <p:cNvPr id="155" name="Google Shape;155;p24"/>
          <p:cNvSpPr txBox="1"/>
          <p:nvPr/>
        </p:nvSpPr>
        <p:spPr>
          <a:xfrm>
            <a:off x="415400" y="4804725"/>
            <a:ext cx="175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FFFFF"/>
                </a:highlight>
              </a:rPr>
              <a:t>Fuente: eltiempo</a:t>
            </a:r>
            <a:endParaRPr sz="900"/>
          </a:p>
        </p:txBody>
      </p:sp>
      <p:sp>
        <p:nvSpPr>
          <p:cNvPr id="156" name="Google Shape;156;p24"/>
          <p:cNvSpPr txBox="1"/>
          <p:nvPr/>
        </p:nvSpPr>
        <p:spPr>
          <a:xfrm>
            <a:off x="4885525" y="4804725"/>
            <a:ext cx="175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rgbClr val="FFFFFF"/>
                </a:highlight>
              </a:rPr>
              <a:t>Fuente: eltiempo</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1904550" y="1949400"/>
            <a:ext cx="5334900" cy="12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latin typeface="Arial"/>
                <a:ea typeface="Arial"/>
                <a:cs typeface="Arial"/>
                <a:sym typeface="Arial"/>
              </a:rPr>
              <a:t>3)</a:t>
            </a:r>
            <a:r>
              <a:rPr b="1" lang="en" sz="3800">
                <a:latin typeface="Arial"/>
                <a:ea typeface="Arial"/>
                <a:cs typeface="Arial"/>
                <a:sym typeface="Arial"/>
              </a:rPr>
              <a:t> Actores representativos</a:t>
            </a:r>
            <a:endParaRPr b="1" sz="38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3) </a:t>
            </a:r>
            <a:r>
              <a:rPr lang="en">
                <a:latin typeface="Arial"/>
                <a:ea typeface="Arial"/>
                <a:cs typeface="Arial"/>
                <a:sym typeface="Arial"/>
              </a:rPr>
              <a:t>Actores</a:t>
            </a:r>
            <a:r>
              <a:rPr lang="en">
                <a:latin typeface="Arial"/>
                <a:ea typeface="Arial"/>
                <a:cs typeface="Arial"/>
                <a:sym typeface="Arial"/>
              </a:rPr>
              <a:t> representativos</a:t>
            </a:r>
            <a:endParaRPr>
              <a:latin typeface="Arial"/>
              <a:ea typeface="Arial"/>
              <a:cs typeface="Arial"/>
              <a:sym typeface="Arial"/>
            </a:endParaRPr>
          </a:p>
        </p:txBody>
      </p:sp>
      <p:pic>
        <p:nvPicPr>
          <p:cNvPr id="167" name="Google Shape;167;p26"/>
          <p:cNvPicPr preferRelativeResize="0"/>
          <p:nvPr/>
        </p:nvPicPr>
        <p:blipFill rotWithShape="1">
          <a:blip r:embed="rId3">
            <a:alphaModFix/>
          </a:blip>
          <a:srcRect b="0" l="0" r="0" t="11730"/>
          <a:stretch/>
        </p:blipFill>
        <p:spPr>
          <a:xfrm>
            <a:off x="686050" y="1283050"/>
            <a:ext cx="7670725" cy="3747374"/>
          </a:xfrm>
          <a:prstGeom prst="rect">
            <a:avLst/>
          </a:prstGeom>
          <a:noFill/>
          <a:ln>
            <a:noFill/>
          </a:ln>
        </p:spPr>
      </p:pic>
      <p:pic>
        <p:nvPicPr>
          <p:cNvPr id="168" name="Google Shape;168;p26"/>
          <p:cNvPicPr preferRelativeResize="0"/>
          <p:nvPr/>
        </p:nvPicPr>
        <p:blipFill>
          <a:blip r:embed="rId4">
            <a:alphaModFix/>
          </a:blip>
          <a:stretch>
            <a:fillRect/>
          </a:stretch>
        </p:blipFill>
        <p:spPr>
          <a:xfrm>
            <a:off x="1289850" y="1453350"/>
            <a:ext cx="621225" cy="687575"/>
          </a:xfrm>
          <a:prstGeom prst="rect">
            <a:avLst/>
          </a:prstGeom>
          <a:noFill/>
          <a:ln>
            <a:noFill/>
          </a:ln>
        </p:spPr>
      </p:pic>
      <p:pic>
        <p:nvPicPr>
          <p:cNvPr id="169" name="Google Shape;169;p26"/>
          <p:cNvPicPr preferRelativeResize="0"/>
          <p:nvPr/>
        </p:nvPicPr>
        <p:blipFill>
          <a:blip r:embed="rId5">
            <a:alphaModFix/>
          </a:blip>
          <a:stretch>
            <a:fillRect/>
          </a:stretch>
        </p:blipFill>
        <p:spPr>
          <a:xfrm>
            <a:off x="6368501" y="3784025"/>
            <a:ext cx="1873500" cy="350850"/>
          </a:xfrm>
          <a:prstGeom prst="rect">
            <a:avLst/>
          </a:prstGeom>
          <a:noFill/>
          <a:ln>
            <a:noFill/>
          </a:ln>
        </p:spPr>
      </p:pic>
      <p:pic>
        <p:nvPicPr>
          <p:cNvPr id="170" name="Google Shape;170;p26"/>
          <p:cNvPicPr preferRelativeResize="0"/>
          <p:nvPr/>
        </p:nvPicPr>
        <p:blipFill>
          <a:blip r:embed="rId6">
            <a:alphaModFix/>
          </a:blip>
          <a:stretch>
            <a:fillRect/>
          </a:stretch>
        </p:blipFill>
        <p:spPr>
          <a:xfrm>
            <a:off x="7243323" y="1638975"/>
            <a:ext cx="901225" cy="501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1904550" y="1949400"/>
            <a:ext cx="5334900" cy="124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400">
                <a:latin typeface="Arial"/>
                <a:ea typeface="Arial"/>
                <a:cs typeface="Arial"/>
                <a:sym typeface="Arial"/>
              </a:rPr>
              <a:t>4</a:t>
            </a:r>
            <a:r>
              <a:rPr b="1" lang="en" sz="3400">
                <a:latin typeface="Arial"/>
                <a:ea typeface="Arial"/>
                <a:cs typeface="Arial"/>
                <a:sym typeface="Arial"/>
              </a:rPr>
              <a:t>) Definición del problema</a:t>
            </a:r>
            <a:endParaRPr b="1" sz="3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4) Definición del problema</a:t>
            </a:r>
            <a:endParaRPr>
              <a:latin typeface="Arial"/>
              <a:ea typeface="Arial"/>
              <a:cs typeface="Arial"/>
              <a:sym typeface="Arial"/>
            </a:endParaRPr>
          </a:p>
        </p:txBody>
      </p:sp>
      <p:pic>
        <p:nvPicPr>
          <p:cNvPr id="181" name="Google Shape;181;p28"/>
          <p:cNvPicPr preferRelativeResize="0"/>
          <p:nvPr/>
        </p:nvPicPr>
        <p:blipFill>
          <a:blip r:embed="rId3">
            <a:alphaModFix/>
          </a:blip>
          <a:stretch>
            <a:fillRect/>
          </a:stretch>
        </p:blipFill>
        <p:spPr>
          <a:xfrm>
            <a:off x="363075" y="2057875"/>
            <a:ext cx="3506076" cy="2478349"/>
          </a:xfrm>
          <a:prstGeom prst="rect">
            <a:avLst/>
          </a:prstGeom>
          <a:noFill/>
          <a:ln cap="flat" cmpd="sng" w="9525">
            <a:solidFill>
              <a:srgbClr val="000000"/>
            </a:solidFill>
            <a:prstDash val="solid"/>
            <a:round/>
            <a:headEnd len="sm" w="sm" type="none"/>
            <a:tailEnd len="sm" w="sm" type="none"/>
          </a:ln>
        </p:spPr>
      </p:pic>
      <p:sp>
        <p:nvSpPr>
          <p:cNvPr id="182" name="Google Shape;182;p28"/>
          <p:cNvSpPr txBox="1"/>
          <p:nvPr/>
        </p:nvSpPr>
        <p:spPr>
          <a:xfrm>
            <a:off x="4474225" y="2181325"/>
            <a:ext cx="42636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t>Diseñar un sistema que permita, tanto al usuario como a la compañía, conocer </a:t>
            </a:r>
            <a:r>
              <a:rPr lang="en" sz="1800"/>
              <a:t>en tiempo real </a:t>
            </a:r>
            <a:r>
              <a:rPr lang="en" sz="1800"/>
              <a:t>el nivel de gas en los cilindros y poder predecir la demanda de GLP.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1904550" y="1949400"/>
            <a:ext cx="5334900" cy="12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latin typeface="Arial"/>
                <a:ea typeface="Arial"/>
                <a:cs typeface="Arial"/>
                <a:sym typeface="Arial"/>
              </a:rPr>
              <a:t>5</a:t>
            </a:r>
            <a:r>
              <a:rPr b="1" lang="en" sz="3800">
                <a:latin typeface="Arial"/>
                <a:ea typeface="Arial"/>
                <a:cs typeface="Arial"/>
                <a:sym typeface="Arial"/>
              </a:rPr>
              <a:t>) Arquetipos identificados</a:t>
            </a:r>
            <a:endParaRPr b="1" sz="3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Arquetipo 1</a:t>
            </a:r>
            <a:endParaRPr>
              <a:latin typeface="Arial"/>
              <a:ea typeface="Arial"/>
              <a:cs typeface="Arial"/>
              <a:sym typeface="Arial"/>
            </a:endParaRPr>
          </a:p>
        </p:txBody>
      </p:sp>
      <p:pic>
        <p:nvPicPr>
          <p:cNvPr id="193" name="Google Shape;193;p30"/>
          <p:cNvPicPr preferRelativeResize="0"/>
          <p:nvPr/>
        </p:nvPicPr>
        <p:blipFill>
          <a:blip r:embed="rId3">
            <a:alphaModFix/>
          </a:blip>
          <a:stretch>
            <a:fillRect/>
          </a:stretch>
        </p:blipFill>
        <p:spPr>
          <a:xfrm>
            <a:off x="5689023" y="1525975"/>
            <a:ext cx="2759050" cy="2898150"/>
          </a:xfrm>
          <a:prstGeom prst="rect">
            <a:avLst/>
          </a:prstGeom>
          <a:noFill/>
          <a:ln>
            <a:noFill/>
          </a:ln>
        </p:spPr>
      </p:pic>
      <p:sp>
        <p:nvSpPr>
          <p:cNvPr id="194" name="Google Shape;194;p30"/>
          <p:cNvSpPr txBox="1"/>
          <p:nvPr/>
        </p:nvSpPr>
        <p:spPr>
          <a:xfrm>
            <a:off x="396800" y="1418700"/>
            <a:ext cx="46971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José el trabajador</a:t>
            </a:r>
            <a:endParaRPr b="1"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Trabaja demasiado y solo tiene tiempo para cocinar en las noches.</a:t>
            </a:r>
            <a:br>
              <a:rPr lang="en" sz="1800"/>
            </a:br>
            <a:endParaRPr sz="1800"/>
          </a:p>
          <a:p>
            <a:pPr indent="-342900" lvl="0" marL="457200" rtl="0" algn="l">
              <a:spcBef>
                <a:spcPts val="0"/>
              </a:spcBef>
              <a:spcAft>
                <a:spcPts val="0"/>
              </a:spcAft>
              <a:buSzPts val="1800"/>
              <a:buChar char="-"/>
            </a:pPr>
            <a:r>
              <a:rPr lang="en" sz="1800"/>
              <a:t>Usuario fiel a Norgas y casi siempre solicita su pipeta a la empresa cuando ve que se está acabando.</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Debido a la falta de gas y en busca de una solución rápida, acude a depósitos externos a la compañía.</a:t>
            </a:r>
            <a:endParaRPr sz="1800"/>
          </a:p>
          <a:p>
            <a:pPr indent="0" lvl="0" marL="45720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Arquetipo 2 </a:t>
            </a:r>
            <a:endParaRPr>
              <a:latin typeface="Arial"/>
              <a:ea typeface="Arial"/>
              <a:cs typeface="Arial"/>
              <a:sym typeface="Arial"/>
            </a:endParaRPr>
          </a:p>
        </p:txBody>
      </p:sp>
      <p:sp>
        <p:nvSpPr>
          <p:cNvPr id="200" name="Google Shape;200;p31"/>
          <p:cNvSpPr txBox="1"/>
          <p:nvPr/>
        </p:nvSpPr>
        <p:spPr>
          <a:xfrm>
            <a:off x="377000" y="1669075"/>
            <a:ext cx="44259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Kevin el avispado</a:t>
            </a:r>
            <a:endParaRPr b="1"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Compra y revende cilindros sin autorización de la empresa.</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No sigue protocolos de seguridad.</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Manipula los empaques para hacerlos parecer propios.</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Engaña a la empresa y a sus usuarios.</a:t>
            </a:r>
            <a:endParaRPr sz="1700"/>
          </a:p>
        </p:txBody>
      </p:sp>
      <p:pic>
        <p:nvPicPr>
          <p:cNvPr id="201" name="Google Shape;201;p31"/>
          <p:cNvPicPr preferRelativeResize="0"/>
          <p:nvPr/>
        </p:nvPicPr>
        <p:blipFill>
          <a:blip r:embed="rId3">
            <a:alphaModFix/>
          </a:blip>
          <a:stretch>
            <a:fillRect/>
          </a:stretch>
        </p:blipFill>
        <p:spPr>
          <a:xfrm>
            <a:off x="5012475" y="1985250"/>
            <a:ext cx="3888950" cy="21875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865500" y="513325"/>
            <a:ext cx="2462700" cy="94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Contenido</a:t>
            </a:r>
            <a:endParaRPr>
              <a:latin typeface="Arial"/>
              <a:ea typeface="Arial"/>
              <a:cs typeface="Arial"/>
              <a:sym typeface="Arial"/>
            </a:endParaRPr>
          </a:p>
        </p:txBody>
      </p:sp>
      <p:sp>
        <p:nvSpPr>
          <p:cNvPr id="71" name="Google Shape;71;p14"/>
          <p:cNvSpPr txBox="1"/>
          <p:nvPr>
            <p:ph idx="1" type="body"/>
          </p:nvPr>
        </p:nvSpPr>
        <p:spPr>
          <a:xfrm>
            <a:off x="4683575" y="442625"/>
            <a:ext cx="4166400" cy="44070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Arial"/>
              <a:buAutoNum type="arabicPeriod"/>
            </a:pPr>
            <a:r>
              <a:rPr lang="en" sz="2000">
                <a:solidFill>
                  <a:schemeClr val="dk1"/>
                </a:solidFill>
                <a:latin typeface="Arial"/>
                <a:ea typeface="Arial"/>
                <a:cs typeface="Arial"/>
                <a:sym typeface="Arial"/>
              </a:rPr>
              <a:t>Cronograma </a:t>
            </a:r>
            <a:endParaRPr sz="2000">
              <a:solidFill>
                <a:schemeClr val="dk1"/>
              </a:solidFill>
              <a:latin typeface="Arial"/>
              <a:ea typeface="Arial"/>
              <a:cs typeface="Arial"/>
              <a:sym typeface="Arial"/>
            </a:endParaRPr>
          </a:p>
          <a:p>
            <a:pPr indent="-355600" lvl="0" marL="457200" rtl="0" algn="l">
              <a:lnSpc>
                <a:spcPct val="200000"/>
              </a:lnSpc>
              <a:spcBef>
                <a:spcPts val="0"/>
              </a:spcBef>
              <a:spcAft>
                <a:spcPts val="0"/>
              </a:spcAft>
              <a:buClr>
                <a:schemeClr val="dk1"/>
              </a:buClr>
              <a:buSzPts val="2000"/>
              <a:buFont typeface="Arial"/>
              <a:buAutoNum type="arabicPeriod"/>
            </a:pPr>
            <a:r>
              <a:rPr lang="en" sz="2000">
                <a:solidFill>
                  <a:schemeClr val="dk1"/>
                </a:solidFill>
                <a:latin typeface="Arial"/>
                <a:ea typeface="Arial"/>
                <a:cs typeface="Arial"/>
                <a:sym typeface="Arial"/>
              </a:rPr>
              <a:t>Contextualización </a:t>
            </a:r>
            <a:endParaRPr sz="2000">
              <a:solidFill>
                <a:schemeClr val="dk1"/>
              </a:solidFill>
              <a:latin typeface="Arial"/>
              <a:ea typeface="Arial"/>
              <a:cs typeface="Arial"/>
              <a:sym typeface="Arial"/>
            </a:endParaRPr>
          </a:p>
          <a:p>
            <a:pPr indent="-355600" lvl="0" marL="457200" rtl="0" algn="l">
              <a:lnSpc>
                <a:spcPct val="200000"/>
              </a:lnSpc>
              <a:spcBef>
                <a:spcPts val="0"/>
              </a:spcBef>
              <a:spcAft>
                <a:spcPts val="0"/>
              </a:spcAft>
              <a:buClr>
                <a:schemeClr val="dk1"/>
              </a:buClr>
              <a:buSzPts val="2000"/>
              <a:buFont typeface="Arial"/>
              <a:buAutoNum type="arabicPeriod"/>
            </a:pPr>
            <a:r>
              <a:rPr lang="en" sz="2000">
                <a:solidFill>
                  <a:schemeClr val="dk1"/>
                </a:solidFill>
                <a:latin typeface="Arial"/>
                <a:ea typeface="Arial"/>
                <a:cs typeface="Arial"/>
                <a:sym typeface="Arial"/>
              </a:rPr>
              <a:t>Actores representativos. </a:t>
            </a:r>
            <a:endParaRPr sz="2000">
              <a:solidFill>
                <a:schemeClr val="dk1"/>
              </a:solidFill>
              <a:latin typeface="Arial"/>
              <a:ea typeface="Arial"/>
              <a:cs typeface="Arial"/>
              <a:sym typeface="Arial"/>
            </a:endParaRPr>
          </a:p>
          <a:p>
            <a:pPr indent="-355600" lvl="0" marL="457200" rtl="0" algn="l">
              <a:lnSpc>
                <a:spcPct val="200000"/>
              </a:lnSpc>
              <a:spcBef>
                <a:spcPts val="0"/>
              </a:spcBef>
              <a:spcAft>
                <a:spcPts val="0"/>
              </a:spcAft>
              <a:buClr>
                <a:schemeClr val="dk1"/>
              </a:buClr>
              <a:buSzPts val="2000"/>
              <a:buFont typeface="Arial"/>
              <a:buAutoNum type="arabicPeriod"/>
            </a:pPr>
            <a:r>
              <a:rPr lang="en" sz="2000">
                <a:solidFill>
                  <a:schemeClr val="dk1"/>
                </a:solidFill>
                <a:latin typeface="Arial"/>
                <a:ea typeface="Arial"/>
                <a:cs typeface="Arial"/>
                <a:sym typeface="Arial"/>
              </a:rPr>
              <a:t>Definición del problema. </a:t>
            </a:r>
            <a:endParaRPr sz="2000">
              <a:solidFill>
                <a:schemeClr val="dk1"/>
              </a:solidFill>
              <a:latin typeface="Arial"/>
              <a:ea typeface="Arial"/>
              <a:cs typeface="Arial"/>
              <a:sym typeface="Arial"/>
            </a:endParaRPr>
          </a:p>
          <a:p>
            <a:pPr indent="-355600" lvl="0" marL="457200" rtl="0" algn="l">
              <a:lnSpc>
                <a:spcPct val="200000"/>
              </a:lnSpc>
              <a:spcBef>
                <a:spcPts val="0"/>
              </a:spcBef>
              <a:spcAft>
                <a:spcPts val="0"/>
              </a:spcAft>
              <a:buClr>
                <a:schemeClr val="dk1"/>
              </a:buClr>
              <a:buSzPts val="2000"/>
              <a:buFont typeface="Arial"/>
              <a:buAutoNum type="arabicPeriod"/>
            </a:pPr>
            <a:r>
              <a:rPr lang="en" sz="2000">
                <a:solidFill>
                  <a:schemeClr val="dk1"/>
                </a:solidFill>
                <a:latin typeface="Arial"/>
                <a:ea typeface="Arial"/>
                <a:cs typeface="Arial"/>
                <a:sym typeface="Arial"/>
              </a:rPr>
              <a:t>Arquetipos identificados. </a:t>
            </a:r>
            <a:endParaRPr sz="2000">
              <a:solidFill>
                <a:schemeClr val="dk1"/>
              </a:solidFill>
              <a:latin typeface="Arial"/>
              <a:ea typeface="Arial"/>
              <a:cs typeface="Arial"/>
              <a:sym typeface="Arial"/>
            </a:endParaRPr>
          </a:p>
          <a:p>
            <a:pPr indent="-355600" lvl="0" marL="457200" rtl="0" algn="l">
              <a:lnSpc>
                <a:spcPct val="200000"/>
              </a:lnSpc>
              <a:spcBef>
                <a:spcPts val="0"/>
              </a:spcBef>
              <a:spcAft>
                <a:spcPts val="0"/>
              </a:spcAft>
              <a:buClr>
                <a:schemeClr val="dk1"/>
              </a:buClr>
              <a:buSzPts val="2000"/>
              <a:buFont typeface="Arial"/>
              <a:buAutoNum type="arabicPeriod"/>
            </a:pPr>
            <a:r>
              <a:rPr lang="en" sz="2000">
                <a:solidFill>
                  <a:schemeClr val="dk1"/>
                </a:solidFill>
                <a:latin typeface="Arial"/>
                <a:ea typeface="Arial"/>
                <a:cs typeface="Arial"/>
                <a:sym typeface="Arial"/>
              </a:rPr>
              <a:t>Conclusiones</a:t>
            </a:r>
            <a:endParaRPr sz="2000">
              <a:solidFill>
                <a:schemeClr val="dk1"/>
              </a:solidFill>
              <a:latin typeface="Arial"/>
              <a:ea typeface="Arial"/>
              <a:cs typeface="Arial"/>
              <a:sym typeface="Arial"/>
            </a:endParaRPr>
          </a:p>
          <a:p>
            <a:pPr indent="-355600" lvl="0" marL="457200" rtl="0" algn="l">
              <a:lnSpc>
                <a:spcPct val="200000"/>
              </a:lnSpc>
              <a:spcBef>
                <a:spcPts val="0"/>
              </a:spcBef>
              <a:spcAft>
                <a:spcPts val="0"/>
              </a:spcAft>
              <a:buClr>
                <a:schemeClr val="dk1"/>
              </a:buClr>
              <a:buSzPts val="2000"/>
              <a:buFont typeface="Arial"/>
              <a:buAutoNum type="arabicPeriod"/>
            </a:pPr>
            <a:r>
              <a:rPr lang="en" sz="2000">
                <a:solidFill>
                  <a:schemeClr val="dk1"/>
                </a:solidFill>
                <a:latin typeface="Arial"/>
                <a:ea typeface="Arial"/>
                <a:cs typeface="Arial"/>
                <a:sym typeface="Arial"/>
              </a:rPr>
              <a:t>Referencias</a:t>
            </a:r>
            <a:endParaRPr sz="2000">
              <a:solidFill>
                <a:schemeClr val="dk1"/>
              </a:solidFill>
              <a:latin typeface="Arial"/>
              <a:ea typeface="Arial"/>
              <a:cs typeface="Arial"/>
              <a:sym typeface="Arial"/>
            </a:endParaRPr>
          </a:p>
        </p:txBody>
      </p:sp>
      <p:pic>
        <p:nvPicPr>
          <p:cNvPr id="72" name="Google Shape;72;p14"/>
          <p:cNvPicPr preferRelativeResize="0"/>
          <p:nvPr/>
        </p:nvPicPr>
        <p:blipFill>
          <a:blip r:embed="rId3">
            <a:alphaModFix/>
          </a:blip>
          <a:stretch>
            <a:fillRect/>
          </a:stretch>
        </p:blipFill>
        <p:spPr>
          <a:xfrm>
            <a:off x="524200" y="1457200"/>
            <a:ext cx="2462750" cy="2377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Arquetipo 3</a:t>
            </a:r>
            <a:endParaRPr>
              <a:latin typeface="Arial"/>
              <a:ea typeface="Arial"/>
              <a:cs typeface="Arial"/>
              <a:sym typeface="Arial"/>
            </a:endParaRPr>
          </a:p>
        </p:txBody>
      </p:sp>
      <p:pic>
        <p:nvPicPr>
          <p:cNvPr id="207" name="Google Shape;207;p32"/>
          <p:cNvPicPr preferRelativeResize="0"/>
          <p:nvPr/>
        </p:nvPicPr>
        <p:blipFill>
          <a:blip r:embed="rId3">
            <a:alphaModFix/>
          </a:blip>
          <a:stretch>
            <a:fillRect/>
          </a:stretch>
        </p:blipFill>
        <p:spPr>
          <a:xfrm>
            <a:off x="5618100" y="1268300"/>
            <a:ext cx="2841267" cy="3714075"/>
          </a:xfrm>
          <a:prstGeom prst="rect">
            <a:avLst/>
          </a:prstGeom>
          <a:noFill/>
          <a:ln>
            <a:noFill/>
          </a:ln>
        </p:spPr>
      </p:pic>
      <p:sp>
        <p:nvSpPr>
          <p:cNvPr id="208" name="Google Shape;208;p32"/>
          <p:cNvSpPr txBox="1"/>
          <p:nvPr/>
        </p:nvSpPr>
        <p:spPr>
          <a:xfrm>
            <a:off x="431675" y="1372838"/>
            <a:ext cx="4723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b="1" lang="en" sz="1800"/>
              <a:t>Don Javier el emprendedor</a:t>
            </a:r>
            <a:endParaRPr b="1" sz="1800"/>
          </a:p>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lang="en" sz="1800"/>
              <a:t>Empezó hace poco en el negocio del GLP.</a:t>
            </a:r>
            <a:br>
              <a:rPr lang="en" sz="1800"/>
            </a:br>
            <a:endParaRPr sz="1800"/>
          </a:p>
          <a:p>
            <a:pPr indent="-342900" lvl="0" marL="457200" rtl="0" algn="l">
              <a:spcBef>
                <a:spcPts val="0"/>
              </a:spcBef>
              <a:spcAft>
                <a:spcPts val="0"/>
              </a:spcAft>
              <a:buSzPts val="1800"/>
              <a:buChar char="-"/>
            </a:pPr>
            <a:r>
              <a:rPr lang="en" sz="1800"/>
              <a:t>Confía en sus amigos pero no en los desconocidos.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El negocio genera ganancias a largo plazo.</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Conclusiones</a:t>
            </a:r>
            <a:endParaRPr>
              <a:latin typeface="Arial"/>
              <a:ea typeface="Arial"/>
              <a:cs typeface="Arial"/>
              <a:sym typeface="Arial"/>
            </a:endParaRPr>
          </a:p>
        </p:txBody>
      </p:sp>
      <p:sp>
        <p:nvSpPr>
          <p:cNvPr id="214" name="Google Shape;214;p33"/>
          <p:cNvSpPr txBox="1"/>
          <p:nvPr/>
        </p:nvSpPr>
        <p:spPr>
          <a:xfrm>
            <a:off x="310200" y="1659500"/>
            <a:ext cx="85236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Se logró comprender la importancia que tiene el problema desde el punto de vista de la empresa y del usuario</a:t>
            </a:r>
            <a:r>
              <a:rPr lang="en" sz="1800"/>
              <a: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El trabajo de campo realizado ayudó tanto a descartar posibles ideas de solución como a ampliar el panorama a nuevas consideraciones, puesto que se presenció y entendió el proceso de elaboración del producto.</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Se logró recopilar información importante sobre la logística de la empresa y la fabricación de los cilindros, la cual será pieza fundamental para abordar la siguiente etapa del proyecto.</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Referencia</a:t>
            </a:r>
            <a:r>
              <a:rPr lang="en"/>
              <a:t>s</a:t>
            </a:r>
            <a:endParaRPr/>
          </a:p>
        </p:txBody>
      </p:sp>
      <p:sp>
        <p:nvSpPr>
          <p:cNvPr id="220" name="Google Shape;220;p34"/>
          <p:cNvSpPr txBox="1"/>
          <p:nvPr/>
        </p:nvSpPr>
        <p:spPr>
          <a:xfrm>
            <a:off x="245875" y="1510800"/>
            <a:ext cx="8652300" cy="363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highlight>
                  <a:srgbClr val="FFFFFF"/>
                </a:highlight>
              </a:rPr>
              <a:t>[1]"Norgas", </a:t>
            </a:r>
            <a:r>
              <a:rPr i="1" lang="en" sz="1600">
                <a:highlight>
                  <a:srgbClr val="FFFFFF"/>
                </a:highlight>
              </a:rPr>
              <a:t>Norgas</a:t>
            </a:r>
            <a:r>
              <a:rPr lang="en" sz="1600">
                <a:highlight>
                  <a:srgbClr val="FFFFFF"/>
                </a:highlight>
              </a:rPr>
              <a:t>, 2021. [Online]. Available: https://norgas.com.co</a:t>
            </a:r>
            <a:endParaRPr sz="1600"/>
          </a:p>
          <a:p>
            <a:pPr indent="-330200" lvl="0" marL="457200" rtl="0" algn="l">
              <a:spcBef>
                <a:spcPts val="0"/>
              </a:spcBef>
              <a:spcAft>
                <a:spcPts val="0"/>
              </a:spcAft>
              <a:buSzPts val="1600"/>
              <a:buChar char="-"/>
            </a:pPr>
            <a:r>
              <a:rPr lang="en" sz="1600">
                <a:highlight>
                  <a:srgbClr val="FFFFFF"/>
                </a:highlight>
              </a:rPr>
              <a:t>[2]"Cuatro métodos para saber cuánto butano queda – Butano24 Blog", </a:t>
            </a:r>
            <a:r>
              <a:rPr i="1" lang="en" sz="1600">
                <a:highlight>
                  <a:srgbClr val="FFFFFF"/>
                </a:highlight>
              </a:rPr>
              <a:t>Butano24.com</a:t>
            </a:r>
            <a:r>
              <a:rPr lang="en" sz="1600">
                <a:highlight>
                  <a:srgbClr val="FFFFFF"/>
                </a:highlight>
              </a:rPr>
              <a:t>, 2021. [Online]. Available: https://butano24.com/blog/cuatro-metodos-para-saber-cuanto-butano-queda/.</a:t>
            </a:r>
            <a:endParaRPr sz="1600"/>
          </a:p>
          <a:p>
            <a:pPr indent="-330200" lvl="0" marL="457200" rtl="0" algn="l">
              <a:spcBef>
                <a:spcPts val="0"/>
              </a:spcBef>
              <a:spcAft>
                <a:spcPts val="0"/>
              </a:spcAft>
              <a:buSzPts val="1600"/>
              <a:buChar char="-"/>
            </a:pPr>
            <a:r>
              <a:rPr lang="en" sz="1600">
                <a:highlight>
                  <a:srgbClr val="FFFFFF"/>
                </a:highlight>
              </a:rPr>
              <a:t>[3]"No, verter agua sobre un tanque de gas no ayuda a saber si está vacío", </a:t>
            </a:r>
            <a:r>
              <a:rPr i="1" lang="en" sz="1600">
                <a:highlight>
                  <a:srgbClr val="FFFFFF"/>
                </a:highlight>
              </a:rPr>
              <a:t>Animal Político</a:t>
            </a:r>
            <a:r>
              <a:rPr lang="en" sz="1600">
                <a:highlight>
                  <a:srgbClr val="FFFFFF"/>
                </a:highlight>
              </a:rPr>
              <a:t>, 2021. [Online]. Available: https://www.animalpolitico.com/elsabueso/falso-verter-agua-tanque-gas-vacio-metodo/.</a:t>
            </a:r>
            <a:endParaRPr sz="1600"/>
          </a:p>
          <a:p>
            <a:pPr indent="-330200" lvl="0" marL="457200" rtl="0" algn="l">
              <a:spcBef>
                <a:spcPts val="0"/>
              </a:spcBef>
              <a:spcAft>
                <a:spcPts val="0"/>
              </a:spcAft>
              <a:buSzPts val="1600"/>
              <a:buChar char="-"/>
            </a:pPr>
            <a:r>
              <a:rPr lang="en" sz="1600"/>
              <a:t>[4] Sede de Colgas/Norgas en Yumbo</a:t>
            </a:r>
            <a:endParaRPr sz="1600"/>
          </a:p>
          <a:p>
            <a:pPr indent="-330200" lvl="0" marL="457200" rtl="0" algn="l">
              <a:spcBef>
                <a:spcPts val="0"/>
              </a:spcBef>
              <a:spcAft>
                <a:spcPts val="0"/>
              </a:spcAft>
              <a:buSzPts val="1600"/>
              <a:buChar char="-"/>
            </a:pPr>
            <a:r>
              <a:rPr lang="en" sz="1600"/>
              <a:t>[5] </a:t>
            </a:r>
            <a:r>
              <a:rPr lang="en" sz="1600">
                <a:uFill>
                  <a:noFill/>
                </a:uFill>
                <a:hlinkClick r:id="rId3"/>
              </a:rPr>
              <a:t>Hidrocarburos - Ministerio de Minas y Energía GM (minenergia.gov.co)</a:t>
            </a:r>
            <a:endParaRPr/>
          </a:p>
          <a:p>
            <a:pPr indent="-330200" lvl="0" marL="457200" rtl="0" algn="l">
              <a:spcBef>
                <a:spcPts val="0"/>
              </a:spcBef>
              <a:spcAft>
                <a:spcPts val="0"/>
              </a:spcAft>
              <a:buSzPts val="1600"/>
              <a:buChar char="-"/>
            </a:pPr>
            <a:r>
              <a:rPr lang="en"/>
              <a:t>[6] </a:t>
            </a:r>
            <a:r>
              <a:rPr lang="en" sz="1600">
                <a:uFill>
                  <a:noFill/>
                </a:uFill>
                <a:hlinkClick r:id="rId4"/>
              </a:rPr>
              <a:t>Almacenamiento y transporte de Gas Licuado de Petróleo | Textos Científicos (textoscientificos.com)</a:t>
            </a:r>
            <a:endParaRPr sz="1600"/>
          </a:p>
          <a:p>
            <a:pPr indent="-330200" lvl="0" marL="457200" rtl="0" algn="l">
              <a:spcBef>
                <a:spcPts val="0"/>
              </a:spcBef>
              <a:spcAft>
                <a:spcPts val="0"/>
              </a:spcAft>
              <a:buSzPts val="1600"/>
              <a:buChar char="-"/>
            </a:pPr>
            <a:r>
              <a:rPr lang="en" sz="1600"/>
              <a:t>[7] </a:t>
            </a:r>
            <a:r>
              <a:rPr lang="en" sz="1600">
                <a:uFill>
                  <a:noFill/>
                </a:uFill>
                <a:hlinkClick r:id="rId5"/>
              </a:rPr>
              <a:t>MANEJO SEGURO DEL GLP (agas.do)</a:t>
            </a:r>
            <a:endParaRPr sz="1600"/>
          </a:p>
          <a:p>
            <a:pPr indent="-330200" lvl="0" marL="457200" rtl="0" algn="l">
              <a:spcBef>
                <a:spcPts val="0"/>
              </a:spcBef>
              <a:spcAft>
                <a:spcPts val="0"/>
              </a:spcAft>
              <a:buSzPts val="1600"/>
              <a:buChar char="-"/>
            </a:pPr>
            <a:r>
              <a:rPr lang="en" sz="1600"/>
              <a:t>[8] </a:t>
            </a:r>
            <a:r>
              <a:rPr lang="en" sz="1600">
                <a:uFill>
                  <a:noFill/>
                </a:uFill>
                <a:hlinkClick r:id="rId6"/>
              </a:rPr>
              <a:t>La importancia del GLP para la industria, comercio y hogares del país | Contenido Patrocinado | Portafolio</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B5776"/>
            </a:gs>
            <a:gs pos="100000">
              <a:srgbClr val="1A1D24"/>
            </a:gs>
          </a:gsLst>
          <a:path path="circle">
            <a:fillToRect b="50%" l="50%" r="50%" t="50%"/>
          </a:path>
          <a:tileRect/>
        </a:gradFill>
      </p:bgPr>
    </p:bg>
    <p:spTree>
      <p:nvGrpSpPr>
        <p:cNvPr id="224" name="Shape 224"/>
        <p:cNvGrpSpPr/>
        <p:nvPr/>
      </p:nvGrpSpPr>
      <p:grpSpPr>
        <a:xfrm>
          <a:off x="0" y="0"/>
          <a:ext cx="0" cy="0"/>
          <a:chOff x="0" y="0"/>
          <a:chExt cx="0" cy="0"/>
        </a:xfrm>
      </p:grpSpPr>
      <p:sp>
        <p:nvSpPr>
          <p:cNvPr id="225" name="Google Shape;225;p35"/>
          <p:cNvSpPr txBox="1"/>
          <p:nvPr>
            <p:ph type="title"/>
          </p:nvPr>
        </p:nvSpPr>
        <p:spPr>
          <a:xfrm>
            <a:off x="2151125" y="1949400"/>
            <a:ext cx="53349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9000">
                <a:latin typeface="Arial"/>
                <a:ea typeface="Arial"/>
                <a:cs typeface="Arial"/>
                <a:sym typeface="Arial"/>
              </a:rPr>
              <a:t>Gracias</a:t>
            </a:r>
            <a:endParaRPr b="1" sz="90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1966525" y="1738700"/>
            <a:ext cx="5334900" cy="124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000">
                <a:latin typeface="Arial"/>
                <a:ea typeface="Arial"/>
                <a:cs typeface="Arial"/>
                <a:sym typeface="Arial"/>
              </a:rPr>
              <a:t>1</a:t>
            </a:r>
            <a:r>
              <a:rPr b="1" lang="en" sz="4000">
                <a:latin typeface="Arial"/>
                <a:ea typeface="Arial"/>
                <a:cs typeface="Arial"/>
                <a:sym typeface="Arial"/>
              </a:rPr>
              <a:t>) CRONOGRAMA</a:t>
            </a:r>
            <a:endParaRPr b="1" sz="40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3">
            <a:alphaModFix/>
          </a:blip>
          <a:srcRect b="0" l="0" r="773" t="0"/>
          <a:stretch/>
        </p:blipFill>
        <p:spPr>
          <a:xfrm>
            <a:off x="1135625" y="80113"/>
            <a:ext cx="6651106" cy="498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111325" y="2133600"/>
            <a:ext cx="6771300" cy="87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000">
                <a:latin typeface="Arial"/>
                <a:ea typeface="Arial"/>
                <a:cs typeface="Arial"/>
                <a:sym typeface="Arial"/>
              </a:rPr>
              <a:t>2) CONTEXTUALIZACIÓN</a:t>
            </a:r>
            <a:endParaRPr b="1" sz="40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 Qué es el GLP y para </a:t>
            </a:r>
            <a:r>
              <a:rPr lang="en">
                <a:latin typeface="Arial"/>
                <a:ea typeface="Arial"/>
                <a:cs typeface="Arial"/>
                <a:sym typeface="Arial"/>
              </a:rPr>
              <a:t>qué</a:t>
            </a:r>
            <a:r>
              <a:rPr lang="en">
                <a:latin typeface="Arial"/>
                <a:ea typeface="Arial"/>
                <a:cs typeface="Arial"/>
                <a:sym typeface="Arial"/>
              </a:rPr>
              <a:t> sirve?</a:t>
            </a:r>
            <a:endParaRPr>
              <a:latin typeface="Arial"/>
              <a:ea typeface="Arial"/>
              <a:cs typeface="Arial"/>
              <a:sym typeface="Arial"/>
            </a:endParaRPr>
          </a:p>
        </p:txBody>
      </p:sp>
      <p:pic>
        <p:nvPicPr>
          <p:cNvPr id="93" name="Google Shape;93;p18"/>
          <p:cNvPicPr preferRelativeResize="0"/>
          <p:nvPr/>
        </p:nvPicPr>
        <p:blipFill>
          <a:blip r:embed="rId3">
            <a:alphaModFix/>
          </a:blip>
          <a:stretch>
            <a:fillRect/>
          </a:stretch>
        </p:blipFill>
        <p:spPr>
          <a:xfrm>
            <a:off x="481950" y="1885850"/>
            <a:ext cx="3307750" cy="25359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94" name="Google Shape;94;p18"/>
          <p:cNvSpPr txBox="1"/>
          <p:nvPr/>
        </p:nvSpPr>
        <p:spPr>
          <a:xfrm>
            <a:off x="481950" y="1443475"/>
            <a:ext cx="29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Contenedores de GLP</a:t>
            </a:r>
            <a:endParaRPr b="1"/>
          </a:p>
        </p:txBody>
      </p:sp>
      <p:sp>
        <p:nvSpPr>
          <p:cNvPr id="95" name="Google Shape;95;p18"/>
          <p:cNvSpPr txBox="1"/>
          <p:nvPr/>
        </p:nvSpPr>
        <p:spPr>
          <a:xfrm>
            <a:off x="4943150" y="1474975"/>
            <a:ext cx="322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Cocción</a:t>
            </a:r>
            <a:r>
              <a:rPr b="1" lang="en"/>
              <a:t> con </a:t>
            </a:r>
            <a:r>
              <a:rPr b="1" lang="en"/>
              <a:t>cilindro</a:t>
            </a:r>
            <a:r>
              <a:rPr b="1" lang="en"/>
              <a:t> GLP</a:t>
            </a:r>
            <a:endParaRPr b="1"/>
          </a:p>
        </p:txBody>
      </p:sp>
      <p:pic>
        <p:nvPicPr>
          <p:cNvPr id="96" name="Google Shape;96;p18"/>
          <p:cNvPicPr preferRelativeResize="0"/>
          <p:nvPr/>
        </p:nvPicPr>
        <p:blipFill>
          <a:blip r:embed="rId4">
            <a:alphaModFix/>
          </a:blip>
          <a:stretch>
            <a:fillRect/>
          </a:stretch>
        </p:blipFill>
        <p:spPr>
          <a:xfrm>
            <a:off x="5233225" y="1885850"/>
            <a:ext cx="3105300" cy="2587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 Qué es Norgas ?</a:t>
            </a:r>
            <a:endParaRPr>
              <a:latin typeface="Arial"/>
              <a:ea typeface="Arial"/>
              <a:cs typeface="Arial"/>
              <a:sym typeface="Arial"/>
            </a:endParaRPr>
          </a:p>
        </p:txBody>
      </p:sp>
      <p:sp>
        <p:nvSpPr>
          <p:cNvPr id="102" name="Google Shape;102;p19"/>
          <p:cNvSpPr txBox="1"/>
          <p:nvPr/>
        </p:nvSpPr>
        <p:spPr>
          <a:xfrm>
            <a:off x="121275" y="2300250"/>
            <a:ext cx="34605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Empresa con con inversionistas y capital Colombo-Chileno.</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Presencia en diferentes partes del país (Colombia).</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Brindar soluciones a </a:t>
            </a:r>
            <a:r>
              <a:rPr lang="en" sz="1500"/>
              <a:t>diferentes</a:t>
            </a:r>
            <a:r>
              <a:rPr lang="en" sz="1500"/>
              <a:t> sectores.</a:t>
            </a:r>
            <a:endParaRPr sz="1500"/>
          </a:p>
        </p:txBody>
      </p:sp>
      <p:pic>
        <p:nvPicPr>
          <p:cNvPr id="103" name="Google Shape;103;p19"/>
          <p:cNvPicPr preferRelativeResize="0"/>
          <p:nvPr/>
        </p:nvPicPr>
        <p:blipFill>
          <a:blip r:embed="rId3">
            <a:alphaModFix/>
          </a:blip>
          <a:stretch>
            <a:fillRect/>
          </a:stretch>
        </p:blipFill>
        <p:spPr>
          <a:xfrm>
            <a:off x="6070575" y="1804288"/>
            <a:ext cx="2761750" cy="2900525"/>
          </a:xfrm>
          <a:prstGeom prst="rect">
            <a:avLst/>
          </a:prstGeom>
          <a:noFill/>
          <a:ln cap="flat" cmpd="sng" w="9525">
            <a:solidFill>
              <a:srgbClr val="000000"/>
            </a:solidFill>
            <a:prstDash val="solid"/>
            <a:round/>
            <a:headEnd len="sm" w="sm" type="none"/>
            <a:tailEnd len="sm" w="sm" type="none"/>
          </a:ln>
        </p:spPr>
      </p:pic>
      <p:pic>
        <p:nvPicPr>
          <p:cNvPr id="104" name="Google Shape;104;p19"/>
          <p:cNvPicPr preferRelativeResize="0"/>
          <p:nvPr/>
        </p:nvPicPr>
        <p:blipFill>
          <a:blip r:embed="rId4">
            <a:alphaModFix/>
          </a:blip>
          <a:stretch>
            <a:fillRect/>
          </a:stretch>
        </p:blipFill>
        <p:spPr>
          <a:xfrm>
            <a:off x="3717734" y="2238276"/>
            <a:ext cx="2216890" cy="2223875"/>
          </a:xfrm>
          <a:prstGeom prst="rect">
            <a:avLst/>
          </a:prstGeom>
          <a:noFill/>
          <a:ln cap="flat" cmpd="sng" w="9525">
            <a:solidFill>
              <a:srgbClr val="000000"/>
            </a:solidFill>
            <a:prstDash val="solid"/>
            <a:round/>
            <a:headEnd len="sm" w="sm" type="none"/>
            <a:tailEnd len="sm" w="sm" type="none"/>
          </a:ln>
        </p:spPr>
      </p:pic>
      <p:sp>
        <p:nvSpPr>
          <p:cNvPr id="105" name="Google Shape;105;p19"/>
          <p:cNvSpPr txBox="1"/>
          <p:nvPr/>
        </p:nvSpPr>
        <p:spPr>
          <a:xfrm>
            <a:off x="3717725" y="4462150"/>
            <a:ext cx="240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Fuente: </a:t>
            </a:r>
            <a:r>
              <a:rPr lang="en" sz="1100">
                <a:highlight>
                  <a:srgbClr val="FFFFFF"/>
                </a:highlight>
              </a:rPr>
              <a:t>n</a:t>
            </a:r>
            <a:r>
              <a:rPr lang="en" sz="1100">
                <a:highlight>
                  <a:srgbClr val="FFFFFF"/>
                </a:highlight>
              </a:rPr>
              <a:t>orgas.com.co</a:t>
            </a:r>
            <a:endParaRPr sz="900">
              <a:latin typeface="Roboto"/>
              <a:ea typeface="Roboto"/>
              <a:cs typeface="Roboto"/>
              <a:sym typeface="Roboto"/>
            </a:endParaRPr>
          </a:p>
        </p:txBody>
      </p:sp>
      <p:sp>
        <p:nvSpPr>
          <p:cNvPr id="106" name="Google Shape;106;p19"/>
          <p:cNvSpPr txBox="1"/>
          <p:nvPr/>
        </p:nvSpPr>
        <p:spPr>
          <a:xfrm>
            <a:off x="6070575" y="4704825"/>
            <a:ext cx="240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Fuente: </a:t>
            </a:r>
            <a:r>
              <a:rPr lang="en" sz="1100">
                <a:highlight>
                  <a:srgbClr val="FFFFFF"/>
                </a:highlight>
              </a:rPr>
              <a:t>norgas.com.co</a:t>
            </a:r>
            <a:endParaRPr sz="9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Importancia de la </a:t>
            </a:r>
            <a:r>
              <a:rPr lang="en">
                <a:latin typeface="Arial"/>
                <a:ea typeface="Arial"/>
                <a:cs typeface="Arial"/>
                <a:sym typeface="Arial"/>
              </a:rPr>
              <a:t>compañía</a:t>
            </a:r>
            <a:r>
              <a:rPr lang="en">
                <a:latin typeface="Arial"/>
                <a:ea typeface="Arial"/>
                <a:cs typeface="Arial"/>
                <a:sym typeface="Arial"/>
              </a:rPr>
              <a:t> en el sector</a:t>
            </a:r>
            <a:endParaRPr>
              <a:latin typeface="Arial"/>
              <a:ea typeface="Arial"/>
              <a:cs typeface="Arial"/>
              <a:sym typeface="Arial"/>
            </a:endParaRPr>
          </a:p>
        </p:txBody>
      </p:sp>
      <p:sp>
        <p:nvSpPr>
          <p:cNvPr id="112" name="Google Shape;112;p20"/>
          <p:cNvSpPr txBox="1"/>
          <p:nvPr/>
        </p:nvSpPr>
        <p:spPr>
          <a:xfrm>
            <a:off x="203950" y="1748725"/>
            <a:ext cx="3646500" cy="2493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a:buChar char="●"/>
            </a:pPr>
            <a:r>
              <a:rPr lang="en" sz="1700">
                <a:latin typeface="Roboto"/>
                <a:ea typeface="Roboto"/>
                <a:cs typeface="Roboto"/>
                <a:sym typeface="Roboto"/>
              </a:rPr>
              <a:t>Número 1 a nivel nacional.</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Participación en el mercado.</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Servicio </a:t>
            </a:r>
            <a:r>
              <a:rPr lang="en" sz="1700">
                <a:latin typeface="Roboto"/>
                <a:ea typeface="Roboto"/>
                <a:cs typeface="Roboto"/>
                <a:sym typeface="Roboto"/>
              </a:rPr>
              <a:t>público</a:t>
            </a:r>
            <a:r>
              <a:rPr lang="en" sz="1700">
                <a:latin typeface="Roboto"/>
                <a:ea typeface="Roboto"/>
                <a:cs typeface="Roboto"/>
                <a:sym typeface="Roboto"/>
              </a:rPr>
              <a:t> esencial utilizado para la </a:t>
            </a:r>
            <a:r>
              <a:rPr lang="en" sz="1700">
                <a:latin typeface="Roboto"/>
                <a:ea typeface="Roboto"/>
                <a:cs typeface="Roboto"/>
                <a:sym typeface="Roboto"/>
              </a:rPr>
              <a:t>cocción</a:t>
            </a:r>
            <a:r>
              <a:rPr lang="en" sz="1700">
                <a:latin typeface="Roboto"/>
                <a:ea typeface="Roboto"/>
                <a:cs typeface="Roboto"/>
                <a:sym typeface="Roboto"/>
              </a:rPr>
              <a:t>.</a:t>
            </a:r>
            <a:endParaRPr sz="1700">
              <a:latin typeface="Roboto"/>
              <a:ea typeface="Roboto"/>
              <a:cs typeface="Roboto"/>
              <a:sym typeface="Roboto"/>
            </a:endParaRPr>
          </a:p>
          <a:p>
            <a:pPr indent="0" lvl="0" marL="45720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Experiencia</a:t>
            </a:r>
            <a:endParaRPr sz="1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13" name="Google Shape;113;p20"/>
          <p:cNvPicPr preferRelativeResize="0"/>
          <p:nvPr/>
        </p:nvPicPr>
        <p:blipFill>
          <a:blip r:embed="rId3">
            <a:alphaModFix/>
          </a:blip>
          <a:stretch>
            <a:fillRect/>
          </a:stretch>
        </p:blipFill>
        <p:spPr>
          <a:xfrm>
            <a:off x="4572000" y="1795175"/>
            <a:ext cx="3646500" cy="2435741"/>
          </a:xfrm>
          <a:prstGeom prst="rect">
            <a:avLst/>
          </a:prstGeom>
          <a:noFill/>
          <a:ln cap="flat" cmpd="sng" w="9525">
            <a:solidFill>
              <a:srgbClr val="000000"/>
            </a:solidFill>
            <a:prstDash val="solid"/>
            <a:round/>
            <a:headEnd len="sm" w="sm" type="none"/>
            <a:tailEnd len="sm" w="sm" type="none"/>
          </a:ln>
        </p:spPr>
      </p:pic>
      <p:sp>
        <p:nvSpPr>
          <p:cNvPr id="114" name="Google Shape;114;p20"/>
          <p:cNvSpPr txBox="1"/>
          <p:nvPr/>
        </p:nvSpPr>
        <p:spPr>
          <a:xfrm>
            <a:off x="4572000" y="4242325"/>
            <a:ext cx="240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Fuente: </a:t>
            </a:r>
            <a:r>
              <a:rPr lang="en" sz="1100">
                <a:highlight>
                  <a:srgbClr val="FFFFFF"/>
                </a:highlight>
              </a:rPr>
              <a:t>norgas.com.co</a:t>
            </a:r>
            <a:endParaRPr sz="9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Arial"/>
                <a:ea typeface="Arial"/>
                <a:cs typeface="Arial"/>
                <a:sym typeface="Arial"/>
              </a:rPr>
              <a:t>Distribución del producto</a:t>
            </a:r>
            <a:endParaRPr sz="4200">
              <a:solidFill>
                <a:srgbClr val="FFFFFF"/>
              </a:solidFill>
              <a:latin typeface="Arial"/>
              <a:ea typeface="Arial"/>
              <a:cs typeface="Arial"/>
              <a:sym typeface="Arial"/>
            </a:endParaRPr>
          </a:p>
        </p:txBody>
      </p:sp>
      <p:pic>
        <p:nvPicPr>
          <p:cNvPr id="120" name="Google Shape;120;p21"/>
          <p:cNvPicPr preferRelativeResize="0"/>
          <p:nvPr/>
        </p:nvPicPr>
        <p:blipFill>
          <a:blip r:embed="rId3">
            <a:alphaModFix/>
          </a:blip>
          <a:stretch>
            <a:fillRect/>
          </a:stretch>
        </p:blipFill>
        <p:spPr>
          <a:xfrm>
            <a:off x="839200" y="2619225"/>
            <a:ext cx="7678350" cy="2153925"/>
          </a:xfrm>
          <a:prstGeom prst="rect">
            <a:avLst/>
          </a:prstGeom>
          <a:noFill/>
          <a:ln cap="flat" cmpd="sng" w="9525">
            <a:solidFill>
              <a:srgbClr val="000000"/>
            </a:solidFill>
            <a:prstDash val="solid"/>
            <a:round/>
            <a:headEnd len="sm" w="sm" type="none"/>
            <a:tailEnd len="sm" w="sm" type="none"/>
          </a:ln>
        </p:spPr>
      </p:pic>
      <p:sp>
        <p:nvSpPr>
          <p:cNvPr id="121" name="Google Shape;121;p21"/>
          <p:cNvSpPr txBox="1"/>
          <p:nvPr/>
        </p:nvSpPr>
        <p:spPr>
          <a:xfrm>
            <a:off x="524425" y="1449525"/>
            <a:ext cx="8307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La flota transportadora consta de 1.000 camiones y un capital humano con más de 1.700 trabajadores.</a:t>
            </a:r>
            <a:endParaRPr sz="1600"/>
          </a:p>
          <a:p>
            <a:pPr indent="0" lvl="0" marL="0" rtl="0" algn="l">
              <a:spcBef>
                <a:spcPts val="0"/>
              </a:spcBef>
              <a:spcAft>
                <a:spcPts val="0"/>
              </a:spcAft>
              <a:buNone/>
            </a:pPr>
            <a:r>
              <a:rPr lang="en" sz="1600"/>
              <a:t>Tienen 25 plantas y 21 centros de distribución para llegar a más de 900 de los 1.122 municipios colombianos.</a:t>
            </a:r>
            <a:endParaRPr sz="1600"/>
          </a:p>
        </p:txBody>
      </p:sp>
      <p:sp>
        <p:nvSpPr>
          <p:cNvPr id="122" name="Google Shape;122;p21"/>
          <p:cNvSpPr txBox="1"/>
          <p:nvPr/>
        </p:nvSpPr>
        <p:spPr>
          <a:xfrm>
            <a:off x="839200" y="4773150"/>
            <a:ext cx="240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Fuente: </a:t>
            </a:r>
            <a:r>
              <a:rPr lang="en" sz="1100">
                <a:highlight>
                  <a:srgbClr val="FFFFFF"/>
                </a:highlight>
              </a:rPr>
              <a:t>norgas.com.co</a:t>
            </a:r>
            <a:endParaRPr sz="9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